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60" r:id="rId5"/>
    <p:sldId id="261" r:id="rId6"/>
    <p:sldId id="262" r:id="rId7"/>
    <p:sldId id="263" r:id="rId8"/>
    <p:sldId id="264" r:id="rId9"/>
    <p:sldId id="265" r:id="rId10"/>
    <p:sldId id="266" r:id="rId11"/>
    <p:sldId id="267" r:id="rId12"/>
    <p:sldId id="258"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318BE6E-357A-4748-890B-C0C54F6BBE5F}"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7A7230-325A-41AF-8115-B02889C87F4B}"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18BE6E-357A-4748-890B-C0C54F6BBE5F}"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7A7230-325A-41AF-8115-B02889C87F4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318BE6E-357A-4748-890B-C0C54F6BBE5F}"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7A7230-325A-41AF-8115-B02889C87F4B}" type="slidenum">
              <a:rPr lang="en-IN" smtClean="0"/>
              <a:pPr/>
              <a:t>‹#›</a:t>
            </a:fld>
            <a:endParaRPr lang="en-IN"/>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18BE6E-357A-4748-890B-C0C54F6BBE5F}"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7A7230-325A-41AF-8115-B02889C87F4B}" type="slidenum">
              <a:rPr lang="en-IN" smtClean="0"/>
              <a:pPr/>
              <a:t>‹#›</a:t>
            </a:fld>
            <a:endParaRPr lang="en-IN"/>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18BE6E-357A-4748-890B-C0C54F6BBE5F}" type="datetimeFigureOut">
              <a:rPr lang="en-IN" smtClean="0"/>
              <a:pPr/>
              <a:t>18-11-2021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57A7230-325A-41AF-8115-B02889C87F4B}"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318BE6E-357A-4748-890B-C0C54F6BBE5F}" type="datetimeFigureOut">
              <a:rPr lang="en-IN" smtClean="0"/>
              <a:pPr/>
              <a:t>18-11-2021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57A7230-325A-41AF-8115-B02889C87F4B}" type="slidenum">
              <a:rPr lang="en-IN" smtClean="0"/>
              <a:pPr/>
              <a:t>‹#›</a:t>
            </a:fld>
            <a:endParaRPr lang="en-IN"/>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318BE6E-357A-4748-890B-C0C54F6BBE5F}" type="datetimeFigureOut">
              <a:rPr lang="en-IN" smtClean="0"/>
              <a:pPr/>
              <a:t>18-11-2021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57A7230-325A-41AF-8115-B02889C87F4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18BE6E-357A-4748-890B-C0C54F6BBE5F}" type="datetimeFigureOut">
              <a:rPr lang="en-IN" smtClean="0"/>
              <a:pPr/>
              <a:t>18-11-2021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57A7230-325A-41AF-8115-B02889C87F4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318BE6E-357A-4748-890B-C0C54F6BBE5F}" type="datetimeFigureOut">
              <a:rPr lang="en-IN" smtClean="0"/>
              <a:pPr/>
              <a:t>18-11-2021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57A7230-325A-41AF-8115-B02889C87F4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318BE6E-357A-4748-890B-C0C54F6BBE5F}" type="datetimeFigureOut">
              <a:rPr lang="en-IN" smtClean="0"/>
              <a:pPr/>
              <a:t>18-11-2021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57A7230-325A-41AF-8115-B02889C87F4B}" type="slidenum">
              <a:rPr lang="en-IN" smtClean="0"/>
              <a:pPr/>
              <a:t>‹#›</a:t>
            </a:fld>
            <a:endParaRPr lang="en-IN"/>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18BE6E-357A-4748-890B-C0C54F6BBE5F}" type="datetimeFigureOut">
              <a:rPr lang="en-IN" smtClean="0"/>
              <a:pPr/>
              <a:t>18-11-2021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57A7230-325A-41AF-8115-B02889C87F4B}" type="slidenum">
              <a:rPr lang="en-IN" smtClean="0"/>
              <a:pPr/>
              <a:t>‹#›</a:t>
            </a:fld>
            <a:endParaRPr lang="en-IN"/>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318BE6E-357A-4748-890B-C0C54F6BBE5F}" type="datetimeFigureOut">
              <a:rPr lang="en-IN" smtClean="0"/>
              <a:pPr/>
              <a:t>18-11-2021</a:t>
            </a:fld>
            <a:endParaRPr lang="en-IN"/>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IN"/>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57A7230-325A-41AF-8115-B02889C87F4B}" type="slidenum">
              <a:rPr lang="en-IN" smtClean="0"/>
              <a:pPr/>
              <a:t>‹#›</a:t>
            </a:fld>
            <a:endParaRPr lang="en-IN"/>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LEGISLATURE OF AMERICA</a:t>
            </a:r>
            <a:endParaRPr lang="en-IN" dirty="0"/>
          </a:p>
        </p:txBody>
      </p:sp>
      <p:sp>
        <p:nvSpPr>
          <p:cNvPr id="3" name="Subtitle 2"/>
          <p:cNvSpPr>
            <a:spLocks noGrp="1"/>
          </p:cNvSpPr>
          <p:nvPr>
            <p:ph type="subTitle" idx="1"/>
          </p:nvPr>
        </p:nvSpPr>
        <p:spPr/>
        <p:txBody>
          <a:bodyPr>
            <a:normAutofit/>
          </a:bodyPr>
          <a:lstStyle/>
          <a:p>
            <a:r>
              <a:rPr lang="en-US" sz="4800" dirty="0" smtClean="0"/>
              <a:t>THE CONGRESS</a:t>
            </a:r>
            <a:endParaRPr lang="en-IN" sz="4800" dirty="0"/>
          </a:p>
        </p:txBody>
      </p:sp>
      <p:sp>
        <p:nvSpPr>
          <p:cNvPr id="4" name="TextBox 3"/>
          <p:cNvSpPr txBox="1"/>
          <p:nvPr/>
        </p:nvSpPr>
        <p:spPr>
          <a:xfrm>
            <a:off x="5072066" y="5072074"/>
            <a:ext cx="3214710" cy="923330"/>
          </a:xfrm>
          <a:prstGeom prst="rect">
            <a:avLst/>
          </a:prstGeom>
          <a:noFill/>
        </p:spPr>
        <p:txBody>
          <a:bodyPr wrap="square" rtlCol="0">
            <a:spAutoFit/>
          </a:bodyPr>
          <a:lstStyle/>
          <a:p>
            <a:r>
              <a:rPr lang="en-IN" dirty="0" smtClean="0"/>
              <a:t>Ms. </a:t>
            </a:r>
            <a:r>
              <a:rPr lang="en-IN" dirty="0" err="1" smtClean="0"/>
              <a:t>Ushus</a:t>
            </a:r>
            <a:r>
              <a:rPr lang="en-IN" dirty="0" smtClean="0"/>
              <a:t> Mol E U</a:t>
            </a:r>
          </a:p>
          <a:p>
            <a:r>
              <a:rPr lang="en-IN" dirty="0" smtClean="0"/>
              <a:t>Department of </a:t>
            </a:r>
            <a:r>
              <a:rPr lang="en-IN" smtClean="0"/>
              <a:t>Political Science</a:t>
            </a:r>
            <a:endParaRPr lang="en-IN" dirty="0" smtClean="0"/>
          </a:p>
          <a:p>
            <a:endParaRPr lang="en-US" dirty="0"/>
          </a:p>
        </p:txBody>
      </p:sp>
    </p:spTree>
    <p:extLst>
      <p:ext uri="{BB962C8B-B14F-4D97-AF65-F5344CB8AC3E}">
        <p14:creationId xmlns:p14="http://schemas.microsoft.com/office/powerpoint/2010/main" xmlns="" val="38710901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1052736"/>
            <a:ext cx="7884865" cy="5073427"/>
          </a:xfrm>
        </p:spPr>
        <p:txBody>
          <a:bodyPr/>
          <a:lstStyle/>
          <a:p>
            <a:pPr fontAlgn="base">
              <a:spcAft>
                <a:spcPts val="0"/>
              </a:spcAft>
            </a:pPr>
            <a:r>
              <a:rPr lang="en-IN" b="1" i="1" dirty="0">
                <a:solidFill>
                  <a:srgbClr val="545454"/>
                </a:solidFill>
                <a:latin typeface="Times New Roman"/>
                <a:ea typeface="Times New Roman"/>
              </a:rPr>
              <a:t>B - DECLARATION OF WAR BY CONGRESS</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The Constitution gives Congress the authority to declare war, and makes the President the Commander-in-Chief of the armed forces.</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The last time that Congress declared war was in 1941, when the United States entered World War II. Since then, the armed forces of the United States have become engaged in hostilities without a formal declaration of war. On some occasions, Congress has expressed its support by other legislative actions. On other occasions, the President has acted in his capacity as Commander-in-chief.</a:t>
            </a:r>
            <a:endParaRPr lang="en-IN" sz="3200" dirty="0">
              <a:latin typeface="Times New Roman"/>
              <a:ea typeface="Times New Roman"/>
            </a:endParaRPr>
          </a:p>
          <a:p>
            <a:endParaRPr lang="en-IN" dirty="0"/>
          </a:p>
        </p:txBody>
      </p:sp>
      <p:sp>
        <p:nvSpPr>
          <p:cNvPr id="3" name="Title 2"/>
          <p:cNvSpPr>
            <a:spLocks noGrp="1"/>
          </p:cNvSpPr>
          <p:nvPr>
            <p:ph type="title"/>
          </p:nvPr>
        </p:nvSpPr>
        <p:spPr>
          <a:xfrm flipH="1">
            <a:off x="11556776" y="338328"/>
            <a:ext cx="216024" cy="1252728"/>
          </a:xfrm>
        </p:spPr>
        <p:txBody>
          <a:bodyPr/>
          <a:lstStyle/>
          <a:p>
            <a:endParaRPr lang="en-IN" dirty="0"/>
          </a:p>
        </p:txBody>
      </p:sp>
    </p:spTree>
    <p:extLst>
      <p:ext uri="{BB962C8B-B14F-4D97-AF65-F5344CB8AC3E}">
        <p14:creationId xmlns:p14="http://schemas.microsoft.com/office/powerpoint/2010/main" xmlns="" val="903179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980728"/>
            <a:ext cx="7956872" cy="5145435"/>
          </a:xfrm>
        </p:spPr>
        <p:txBody>
          <a:bodyPr>
            <a:normAutofit fontScale="77500" lnSpcReduction="20000"/>
          </a:bodyPr>
          <a:lstStyle/>
          <a:p>
            <a:pPr fontAlgn="base">
              <a:spcAft>
                <a:spcPts val="0"/>
              </a:spcAft>
            </a:pPr>
            <a:r>
              <a:rPr lang="en-IN" b="1" i="1" dirty="0">
                <a:solidFill>
                  <a:srgbClr val="545454"/>
                </a:solidFill>
                <a:latin typeface="Times New Roman"/>
                <a:ea typeface="Times New Roman"/>
              </a:rPr>
              <a:t>C - ELECTING THE PRESIDENT</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 </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The candidate who receives a majority of the electoral votes cast is elected President of the United States. If no candidate receives a majority of the electoral votes, the House of Representatives elects the President from among the three candidates who received the greatest number of electoral votes. In voting for the President, members of the House of Representatives vote as State delegations, with each delegation having one vote.</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 </a:t>
            </a:r>
            <a:endParaRPr lang="en-IN" sz="3200" dirty="0">
              <a:latin typeface="Times New Roman"/>
              <a:ea typeface="Times New Roman"/>
            </a:endParaRPr>
          </a:p>
          <a:p>
            <a:pPr fontAlgn="base">
              <a:spcAft>
                <a:spcPts val="0"/>
              </a:spcAft>
            </a:pPr>
            <a:r>
              <a:rPr lang="en-IN" b="1" i="1" dirty="0">
                <a:solidFill>
                  <a:srgbClr val="545454"/>
                </a:solidFill>
                <a:latin typeface="Times New Roman"/>
                <a:ea typeface="Times New Roman"/>
              </a:rPr>
              <a:t>D - INABILITY OF THE PRESIDENT TO SERVE</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The 25th Amendment to the Constitution, ratified in 1967, authorizes the Vice-President and a majority of the Cabinet </a:t>
            </a:r>
            <a:r>
              <a:rPr lang="en-IN" dirty="0" err="1">
                <a:solidFill>
                  <a:srgbClr val="545454"/>
                </a:solidFill>
                <a:latin typeface="Times New Roman"/>
                <a:ea typeface="Times New Roman"/>
              </a:rPr>
              <a:t>secretaties</a:t>
            </a:r>
            <a:r>
              <a:rPr lang="en-IN" dirty="0">
                <a:solidFill>
                  <a:srgbClr val="545454"/>
                </a:solidFill>
                <a:latin typeface="Times New Roman"/>
                <a:ea typeface="Times New Roman"/>
              </a:rPr>
              <a:t> to declare that the President is unable to perform the duties of </a:t>
            </a:r>
            <a:r>
              <a:rPr lang="en-IN" dirty="0" err="1">
                <a:solidFill>
                  <a:srgbClr val="545454"/>
                </a:solidFill>
                <a:latin typeface="Times New Roman"/>
                <a:ea typeface="Times New Roman"/>
              </a:rPr>
              <a:t>thar</a:t>
            </a:r>
            <a:r>
              <a:rPr lang="en-IN" dirty="0">
                <a:solidFill>
                  <a:srgbClr val="545454"/>
                </a:solidFill>
                <a:latin typeface="Times New Roman"/>
                <a:ea typeface="Times New Roman"/>
              </a:rPr>
              <a:t> office. The Vice President then serves as the Acting President. If the President notifies Congress that he or she is not disabled, the President resumes the powers and duties of the office unless Congress, by a two-thirds vote of each house, agrees with a determination made by the Vice President and a majority of the Cabinet secretaries that the President remains disabled.</a:t>
            </a:r>
            <a:endParaRPr lang="en-IN" sz="3200" dirty="0">
              <a:latin typeface="Times New Roman"/>
              <a:ea typeface="Times New Roman"/>
            </a:endParaRPr>
          </a:p>
          <a:p>
            <a:endParaRPr lang="en-IN" dirty="0"/>
          </a:p>
        </p:txBody>
      </p:sp>
      <p:sp>
        <p:nvSpPr>
          <p:cNvPr id="3" name="Title 2"/>
          <p:cNvSpPr>
            <a:spLocks noGrp="1"/>
          </p:cNvSpPr>
          <p:nvPr>
            <p:ph type="title"/>
          </p:nvPr>
        </p:nvSpPr>
        <p:spPr>
          <a:xfrm flipH="1">
            <a:off x="11124728" y="338328"/>
            <a:ext cx="288032" cy="1252728"/>
          </a:xfrm>
        </p:spPr>
        <p:txBody>
          <a:bodyPr/>
          <a:lstStyle/>
          <a:p>
            <a:endParaRPr lang="en-IN" dirty="0"/>
          </a:p>
        </p:txBody>
      </p:sp>
    </p:spTree>
    <p:extLst>
      <p:ext uri="{BB962C8B-B14F-4D97-AF65-F5344CB8AC3E}">
        <p14:creationId xmlns:p14="http://schemas.microsoft.com/office/powerpoint/2010/main" xmlns="" val="2277047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988840"/>
            <a:ext cx="8352927" cy="4536504"/>
          </a:xfrm>
        </p:spPr>
        <p:txBody>
          <a:bodyPr>
            <a:normAutofit/>
          </a:bodyPr>
          <a:lstStyle/>
          <a:p>
            <a:pPr marL="469900" lvl="0" indent="-469900" fontAlgn="base">
              <a:spcAft>
                <a:spcPct val="0"/>
              </a:spcAft>
              <a:buClr>
                <a:srgbClr val="CC0000"/>
              </a:buClr>
              <a:buSzTx/>
              <a:buNone/>
            </a:pPr>
            <a:r>
              <a:rPr lang="en-US" sz="3200" dirty="0" smtClean="0"/>
              <a:t>The </a:t>
            </a:r>
            <a:r>
              <a:rPr lang="en-US" sz="3200" dirty="0"/>
              <a:t>House Representatives is the lower house of the American Congress. However, despite being a lower house, it enjoys less power than the upper house, the senate. There are 435 members in this house. . The people on the basis of universal adult franchise directly elect the members. The term of office of the house is two years. The house elects a speaker to preside over the meetings.</a:t>
            </a:r>
            <a:endParaRPr lang="en-US" sz="3000" kern="0" dirty="0">
              <a:solidFill>
                <a:srgbClr val="000000"/>
              </a:solidFill>
              <a:latin typeface="Verdana"/>
            </a:endParaRPr>
          </a:p>
        </p:txBody>
      </p:sp>
      <p:sp>
        <p:nvSpPr>
          <p:cNvPr id="3" name="Title 2"/>
          <p:cNvSpPr>
            <a:spLocks noGrp="1"/>
          </p:cNvSpPr>
          <p:nvPr>
            <p:ph type="title"/>
          </p:nvPr>
        </p:nvSpPr>
        <p:spPr/>
        <p:txBody>
          <a:bodyPr/>
          <a:lstStyle/>
          <a:p>
            <a:r>
              <a:rPr lang="en-US" sz="3800" kern="0" dirty="0">
                <a:solidFill>
                  <a:srgbClr val="000000"/>
                </a:solidFill>
                <a:latin typeface="Verdana"/>
              </a:rPr>
              <a:t>House of Representatives</a:t>
            </a:r>
            <a:endParaRPr lang="en-IN" dirty="0"/>
          </a:p>
        </p:txBody>
      </p:sp>
    </p:spTree>
    <p:extLst>
      <p:ext uri="{BB962C8B-B14F-4D97-AF65-F5344CB8AC3E}">
        <p14:creationId xmlns:p14="http://schemas.microsoft.com/office/powerpoint/2010/main" xmlns="" val="31375365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988840"/>
            <a:ext cx="8352929" cy="4392488"/>
          </a:xfrm>
        </p:spPr>
        <p:txBody>
          <a:bodyPr>
            <a:normAutofit fontScale="92500" lnSpcReduction="10000"/>
          </a:bodyPr>
          <a:lstStyle/>
          <a:p>
            <a:r>
              <a:rPr lang="en-US" dirty="0"/>
              <a:t>The house of representatives enjoys powers in legislative, financial, constituent, electoral and judicial spheres</a:t>
            </a:r>
            <a:r>
              <a:rPr lang="en-US" dirty="0" smtClean="0"/>
              <a:t>.</a:t>
            </a:r>
          </a:p>
          <a:p>
            <a:r>
              <a:rPr lang="en-US" dirty="0" smtClean="0"/>
              <a:t> </a:t>
            </a:r>
            <a:r>
              <a:rPr lang="en-US" dirty="0"/>
              <a:t>Ordinary Legislation </a:t>
            </a:r>
            <a:endParaRPr lang="en-US" dirty="0" smtClean="0"/>
          </a:p>
          <a:p>
            <a:r>
              <a:rPr lang="en-US" dirty="0" smtClean="0"/>
              <a:t>The </a:t>
            </a:r>
            <a:r>
              <a:rPr lang="en-US" dirty="0"/>
              <a:t>constitution empowers the House of Representatives to enact laws on any subject includes in the federal list. A legislative measure can be initiated in any of the two chambers. The legislative powers of the two houses are absolutely equal</a:t>
            </a:r>
            <a:r>
              <a:rPr lang="en-US" dirty="0" smtClean="0"/>
              <a:t>.</a:t>
            </a:r>
          </a:p>
          <a:p>
            <a:r>
              <a:rPr lang="en-US" dirty="0" smtClean="0"/>
              <a:t> </a:t>
            </a:r>
            <a:r>
              <a:rPr lang="en-US" dirty="0"/>
              <a:t>Finance </a:t>
            </a:r>
            <a:endParaRPr lang="en-US" dirty="0" smtClean="0"/>
          </a:p>
          <a:p>
            <a:endParaRPr lang="en-US" dirty="0"/>
          </a:p>
          <a:p>
            <a:r>
              <a:rPr lang="en-US" dirty="0" smtClean="0"/>
              <a:t>The </a:t>
            </a:r>
            <a:r>
              <a:rPr lang="en-US" dirty="0"/>
              <a:t>money bill can be introduced only in this House. But the American lower house cannot override the upper house like the British lower house. Thus the financial powers of the House of Representatives are, in effect, not superior to those of senate. </a:t>
            </a:r>
            <a:endParaRPr lang="en-IN" dirty="0"/>
          </a:p>
        </p:txBody>
      </p:sp>
      <p:sp>
        <p:nvSpPr>
          <p:cNvPr id="3" name="Title 2"/>
          <p:cNvSpPr>
            <a:spLocks noGrp="1"/>
          </p:cNvSpPr>
          <p:nvPr>
            <p:ph type="title"/>
          </p:nvPr>
        </p:nvSpPr>
        <p:spPr/>
        <p:txBody>
          <a:bodyPr/>
          <a:lstStyle/>
          <a:p>
            <a:r>
              <a:rPr lang="en-IN" dirty="0"/>
              <a:t>Powers and functions</a:t>
            </a:r>
          </a:p>
        </p:txBody>
      </p:sp>
    </p:spTree>
    <p:extLst>
      <p:ext uri="{BB962C8B-B14F-4D97-AF65-F5344CB8AC3E}">
        <p14:creationId xmlns:p14="http://schemas.microsoft.com/office/powerpoint/2010/main" xmlns="" val="3772640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1" y="836712"/>
            <a:ext cx="7668840" cy="5289451"/>
          </a:xfrm>
        </p:spPr>
        <p:txBody>
          <a:bodyPr/>
          <a:lstStyle/>
          <a:p>
            <a:r>
              <a:rPr lang="en-US" dirty="0"/>
              <a:t>Constitutional </a:t>
            </a:r>
            <a:r>
              <a:rPr lang="en-US" dirty="0" smtClean="0"/>
              <a:t>Amendments</a:t>
            </a:r>
          </a:p>
          <a:p>
            <a:r>
              <a:rPr lang="en-US" dirty="0" smtClean="0"/>
              <a:t> </a:t>
            </a:r>
            <a:r>
              <a:rPr lang="en-US" dirty="0"/>
              <a:t>In methods of proposing amendments the House of Representatives have coequal powers with the senate</a:t>
            </a:r>
            <a:r>
              <a:rPr lang="en-US" dirty="0" smtClean="0"/>
              <a:t>.</a:t>
            </a:r>
          </a:p>
          <a:p>
            <a:r>
              <a:rPr lang="en-US" dirty="0" smtClean="0"/>
              <a:t> </a:t>
            </a:r>
            <a:r>
              <a:rPr lang="en-US" dirty="0"/>
              <a:t>Admission of new </a:t>
            </a:r>
            <a:r>
              <a:rPr lang="en-US" dirty="0" smtClean="0"/>
              <a:t>States</a:t>
            </a:r>
          </a:p>
          <a:p>
            <a:r>
              <a:rPr lang="en-US" dirty="0" smtClean="0"/>
              <a:t> </a:t>
            </a:r>
            <a:r>
              <a:rPr lang="en-US" dirty="0"/>
              <a:t>The constitution empowers Congress to admit new states to the Union. The House of Representatives shares with Senate equal powers to admit new states to the Union. </a:t>
            </a:r>
            <a:endParaRPr lang="en-IN" dirty="0"/>
          </a:p>
        </p:txBody>
      </p:sp>
      <p:sp>
        <p:nvSpPr>
          <p:cNvPr id="3" name="Title 2"/>
          <p:cNvSpPr>
            <a:spLocks noGrp="1"/>
          </p:cNvSpPr>
          <p:nvPr>
            <p:ph type="title"/>
          </p:nvPr>
        </p:nvSpPr>
        <p:spPr>
          <a:xfrm>
            <a:off x="11340752" y="338328"/>
            <a:ext cx="72008" cy="1252728"/>
          </a:xfrm>
        </p:spPr>
        <p:txBody>
          <a:bodyPr/>
          <a:lstStyle/>
          <a:p>
            <a:endParaRPr lang="en-IN" dirty="0"/>
          </a:p>
        </p:txBody>
      </p:sp>
    </p:spTree>
    <p:extLst>
      <p:ext uri="{BB962C8B-B14F-4D97-AF65-F5344CB8AC3E}">
        <p14:creationId xmlns:p14="http://schemas.microsoft.com/office/powerpoint/2010/main" xmlns="" val="1074122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980728"/>
            <a:ext cx="8200421" cy="5544616"/>
          </a:xfrm>
        </p:spPr>
        <p:txBody>
          <a:bodyPr/>
          <a:lstStyle/>
          <a:p>
            <a:r>
              <a:rPr lang="en-US" dirty="0"/>
              <a:t>Impeachment </a:t>
            </a:r>
            <a:endParaRPr lang="en-US" dirty="0" smtClean="0"/>
          </a:p>
          <a:p>
            <a:r>
              <a:rPr lang="en-US" dirty="0" smtClean="0"/>
              <a:t>The </a:t>
            </a:r>
            <a:r>
              <a:rPr lang="en-US" dirty="0"/>
              <a:t>House of Representatives initiates impeachment proceedings by framing charges against the officer concerned. </a:t>
            </a:r>
            <a:endParaRPr lang="en-US" dirty="0" smtClean="0"/>
          </a:p>
          <a:p>
            <a:r>
              <a:rPr lang="en-US" dirty="0" smtClean="0"/>
              <a:t>Investigation</a:t>
            </a:r>
          </a:p>
          <a:p>
            <a:r>
              <a:rPr lang="en-US" dirty="0" smtClean="0"/>
              <a:t> </a:t>
            </a:r>
            <a:r>
              <a:rPr lang="en-US" dirty="0"/>
              <a:t>The House of Representatives, like the Senate, appoints investigation committees to enquire into the working of the executive departments. In this way it enforces accountability of the administrative departments.</a:t>
            </a:r>
            <a:endParaRPr lang="en-IN" dirty="0"/>
          </a:p>
        </p:txBody>
      </p:sp>
      <p:sp>
        <p:nvSpPr>
          <p:cNvPr id="3" name="Title 2"/>
          <p:cNvSpPr>
            <a:spLocks noGrp="1"/>
          </p:cNvSpPr>
          <p:nvPr>
            <p:ph type="title"/>
          </p:nvPr>
        </p:nvSpPr>
        <p:spPr>
          <a:xfrm flipH="1">
            <a:off x="11556776" y="338328"/>
            <a:ext cx="72008" cy="1252728"/>
          </a:xfrm>
        </p:spPr>
        <p:txBody>
          <a:bodyPr/>
          <a:lstStyle/>
          <a:p>
            <a:endParaRPr lang="en-IN" dirty="0"/>
          </a:p>
        </p:txBody>
      </p:sp>
    </p:spTree>
    <p:extLst>
      <p:ext uri="{BB962C8B-B14F-4D97-AF65-F5344CB8AC3E}">
        <p14:creationId xmlns:p14="http://schemas.microsoft.com/office/powerpoint/2010/main" xmlns="" val="1713222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988840"/>
            <a:ext cx="8208911" cy="4680520"/>
          </a:xfrm>
        </p:spPr>
        <p:txBody>
          <a:bodyPr/>
          <a:lstStyle/>
          <a:p>
            <a:r>
              <a:rPr lang="en-US" dirty="0">
                <a:solidFill>
                  <a:srgbClr val="000000"/>
                </a:solidFill>
                <a:latin typeface="Arial"/>
              </a:rPr>
              <a:t>The </a:t>
            </a:r>
            <a:r>
              <a:rPr lang="en-US" b="1" dirty="0">
                <a:solidFill>
                  <a:srgbClr val="000000"/>
                </a:solidFill>
                <a:latin typeface="Arial"/>
              </a:rPr>
              <a:t>United States Congress</a:t>
            </a:r>
            <a:r>
              <a:rPr lang="en-US" dirty="0">
                <a:solidFill>
                  <a:srgbClr val="000000"/>
                </a:solidFill>
                <a:latin typeface="Arial"/>
              </a:rPr>
              <a:t> is the legislative branch of the federal government and consists of two houses: the lower house known as </a:t>
            </a:r>
            <a:r>
              <a:rPr lang="en-US" dirty="0" smtClean="0">
                <a:solidFill>
                  <a:srgbClr val="000000"/>
                </a:solidFill>
                <a:latin typeface="Arial"/>
              </a:rPr>
              <a:t>the</a:t>
            </a:r>
          </a:p>
          <a:p>
            <a:r>
              <a:rPr lang="en-US" dirty="0">
                <a:solidFill>
                  <a:srgbClr val="000000"/>
                </a:solidFill>
                <a:latin typeface="Arial"/>
              </a:rPr>
              <a:t> </a:t>
            </a:r>
            <a:r>
              <a:rPr lang="en-US" b="1" dirty="0">
                <a:solidFill>
                  <a:srgbClr val="000000"/>
                </a:solidFill>
                <a:latin typeface="Arial"/>
              </a:rPr>
              <a:t>House of Representatives</a:t>
            </a:r>
            <a:r>
              <a:rPr lang="en-US" dirty="0">
                <a:solidFill>
                  <a:srgbClr val="000000"/>
                </a:solidFill>
                <a:latin typeface="Arial"/>
              </a:rPr>
              <a:t> </a:t>
            </a:r>
            <a:endParaRPr lang="en-US" dirty="0" smtClean="0">
              <a:solidFill>
                <a:srgbClr val="000000"/>
              </a:solidFill>
              <a:latin typeface="Arial"/>
            </a:endParaRPr>
          </a:p>
          <a:p>
            <a:r>
              <a:rPr lang="en-US" dirty="0" smtClean="0">
                <a:solidFill>
                  <a:srgbClr val="000000"/>
                </a:solidFill>
                <a:latin typeface="Arial"/>
              </a:rPr>
              <a:t>and </a:t>
            </a:r>
            <a:r>
              <a:rPr lang="en-US" dirty="0">
                <a:solidFill>
                  <a:srgbClr val="000000"/>
                </a:solidFill>
                <a:latin typeface="Arial"/>
              </a:rPr>
              <a:t>the upper house known as the </a:t>
            </a:r>
            <a:endParaRPr lang="en-US" dirty="0" smtClean="0">
              <a:solidFill>
                <a:srgbClr val="000000"/>
              </a:solidFill>
              <a:latin typeface="Arial"/>
            </a:endParaRPr>
          </a:p>
          <a:p>
            <a:r>
              <a:rPr lang="en-US" b="1" dirty="0" smtClean="0">
                <a:solidFill>
                  <a:srgbClr val="000000"/>
                </a:solidFill>
                <a:latin typeface="Arial"/>
              </a:rPr>
              <a:t>Senate</a:t>
            </a:r>
            <a:r>
              <a:rPr lang="en-US" dirty="0">
                <a:solidFill>
                  <a:srgbClr val="000000"/>
                </a:solidFill>
                <a:latin typeface="Arial"/>
              </a:rPr>
              <a:t>. </a:t>
            </a:r>
            <a:endParaRPr lang="en-US" dirty="0" smtClean="0">
              <a:solidFill>
                <a:srgbClr val="000000"/>
              </a:solidFill>
              <a:latin typeface="Arial"/>
            </a:endParaRPr>
          </a:p>
          <a:p>
            <a:r>
              <a:rPr lang="en-US" dirty="0" smtClean="0">
                <a:solidFill>
                  <a:srgbClr val="000000"/>
                </a:solidFill>
                <a:latin typeface="Arial"/>
              </a:rPr>
              <a:t>The </a:t>
            </a:r>
            <a:r>
              <a:rPr lang="en-US" dirty="0">
                <a:solidFill>
                  <a:srgbClr val="000000"/>
                </a:solidFill>
                <a:latin typeface="Arial"/>
              </a:rPr>
              <a:t>words "Congress" and "House" are sometimes used colloquially to refer to the House of Representatives. There are 535 members of Congress: 100 senators and 435 representatives in the House.</a:t>
            </a:r>
            <a:endParaRPr lang="en-IN" dirty="0"/>
          </a:p>
        </p:txBody>
      </p:sp>
      <p:sp>
        <p:nvSpPr>
          <p:cNvPr id="3" name="Title 2"/>
          <p:cNvSpPr>
            <a:spLocks noGrp="1"/>
          </p:cNvSpPr>
          <p:nvPr>
            <p:ph type="title"/>
          </p:nvPr>
        </p:nvSpPr>
        <p:spPr/>
        <p:txBody>
          <a:bodyPr/>
          <a:lstStyle/>
          <a:p>
            <a:endParaRPr lang="en-IN"/>
          </a:p>
        </p:txBody>
      </p:sp>
    </p:spTree>
    <p:extLst>
      <p:ext uri="{BB962C8B-B14F-4D97-AF65-F5344CB8AC3E}">
        <p14:creationId xmlns:p14="http://schemas.microsoft.com/office/powerpoint/2010/main" xmlns="" val="461610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1844824"/>
            <a:ext cx="8424936" cy="4536504"/>
          </a:xfrm>
        </p:spPr>
        <p:txBody>
          <a:bodyPr>
            <a:normAutofit lnSpcReduction="10000"/>
          </a:bodyPr>
          <a:lstStyle/>
          <a:p>
            <a:pPr fontAlgn="base">
              <a:spcBef>
                <a:spcPts val="750"/>
              </a:spcBef>
              <a:spcAft>
                <a:spcPts val="750"/>
              </a:spcAft>
            </a:pPr>
            <a:r>
              <a:rPr lang="en-IN" dirty="0">
                <a:solidFill>
                  <a:srgbClr val="545454"/>
                </a:solidFill>
                <a:latin typeface="Times New Roman"/>
                <a:ea typeface="Times New Roman"/>
              </a:rPr>
              <a:t>Two senators from each State elected by popular vote within </a:t>
            </a:r>
            <a:r>
              <a:rPr lang="en-IN" dirty="0" smtClean="0">
                <a:solidFill>
                  <a:srgbClr val="545454"/>
                </a:solidFill>
                <a:latin typeface="Times New Roman"/>
                <a:ea typeface="Times New Roman"/>
              </a:rPr>
              <a:t> </a:t>
            </a:r>
            <a:r>
              <a:rPr lang="en-IN" dirty="0">
                <a:solidFill>
                  <a:srgbClr val="545454"/>
                </a:solidFill>
                <a:latin typeface="Times New Roman"/>
                <a:ea typeface="Times New Roman"/>
              </a:rPr>
              <a:t>state (i.e. 100 senators).</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The President of the Senate is the Vice-President of the United States, but he or she may vote only in case of a tie vote. </a:t>
            </a:r>
            <a:r>
              <a:rPr lang="en-IN" dirty="0" smtClean="0">
                <a:solidFill>
                  <a:srgbClr val="545454"/>
                </a:solidFill>
                <a:latin typeface="Times New Roman"/>
                <a:ea typeface="Times New Roman"/>
              </a:rPr>
              <a:t>In practice, the Vice-President does not often preside over sessions of the Senate.</a:t>
            </a:r>
            <a:endParaRPr lang="en-IN" sz="3200" dirty="0">
              <a:latin typeface="Times New Roman"/>
              <a:ea typeface="Times New Roman"/>
            </a:endParaRPr>
          </a:p>
          <a:p>
            <a:pPr fontAlgn="base">
              <a:spcAft>
                <a:spcPts val="0"/>
              </a:spcAft>
            </a:pPr>
            <a:r>
              <a:rPr lang="en-IN" dirty="0">
                <a:solidFill>
                  <a:srgbClr val="545454"/>
                </a:solidFill>
                <a:latin typeface="Times New Roman"/>
                <a:ea typeface="Times New Roman"/>
              </a:rPr>
              <a:t>Presiding Officers : The Senate elects a President </a:t>
            </a:r>
            <a:r>
              <a:rPr lang="en-IN" i="1" dirty="0">
                <a:solidFill>
                  <a:srgbClr val="545454"/>
                </a:solidFill>
                <a:latin typeface="Times New Roman"/>
                <a:ea typeface="Times New Roman"/>
              </a:rPr>
              <a:t>pro tempore</a:t>
            </a:r>
            <a:r>
              <a:rPr lang="en-IN" dirty="0">
                <a:solidFill>
                  <a:srgbClr val="545454"/>
                </a:solidFill>
                <a:latin typeface="Times New Roman"/>
                <a:ea typeface="Times New Roman"/>
              </a:rPr>
              <a:t> who, by tradition, is the Senator of the majority party who has served continuously in the Senate for the longest period of time. When the President </a:t>
            </a:r>
            <a:r>
              <a:rPr lang="en-IN" i="1" dirty="0">
                <a:solidFill>
                  <a:srgbClr val="545454"/>
                </a:solidFill>
                <a:latin typeface="Times New Roman"/>
                <a:ea typeface="Times New Roman"/>
              </a:rPr>
              <a:t>pro tempore</a:t>
            </a:r>
            <a:r>
              <a:rPr lang="en-IN" dirty="0">
                <a:solidFill>
                  <a:srgbClr val="545454"/>
                </a:solidFill>
                <a:latin typeface="Times New Roman"/>
                <a:ea typeface="Times New Roman"/>
              </a:rPr>
              <a:t> is not presiding over the Senate, other Senators of the majority party serve as the Presiding Officer.</a:t>
            </a:r>
            <a:endParaRPr lang="en-IN" sz="3200" dirty="0">
              <a:latin typeface="Times New Roman"/>
              <a:ea typeface="Times New Roman"/>
            </a:endParaRPr>
          </a:p>
          <a:p>
            <a:endParaRPr lang="en-IN" dirty="0"/>
          </a:p>
        </p:txBody>
      </p:sp>
      <p:sp>
        <p:nvSpPr>
          <p:cNvPr id="3" name="Title 2"/>
          <p:cNvSpPr>
            <a:spLocks noGrp="1"/>
          </p:cNvSpPr>
          <p:nvPr>
            <p:ph type="title"/>
          </p:nvPr>
        </p:nvSpPr>
        <p:spPr>
          <a:xfrm>
            <a:off x="611560" y="332656"/>
            <a:ext cx="8229600" cy="1252728"/>
          </a:xfrm>
        </p:spPr>
        <p:txBody>
          <a:bodyPr>
            <a:normAutofit fontScale="90000"/>
          </a:bodyPr>
          <a:lstStyle/>
          <a:p>
            <a:pPr fontAlgn="base">
              <a:spcBef>
                <a:spcPts val="750"/>
              </a:spcBef>
              <a:spcAft>
                <a:spcPts val="750"/>
              </a:spcAft>
            </a:pPr>
            <a:r>
              <a:rPr lang="en-US" dirty="0" smtClean="0"/>
              <a:t/>
            </a:r>
            <a:br>
              <a:rPr lang="en-US" dirty="0" smtClean="0"/>
            </a:br>
            <a:r>
              <a:rPr lang="en-IN" sz="3600" dirty="0">
                <a:solidFill>
                  <a:srgbClr val="545454"/>
                </a:solidFill>
                <a:latin typeface="Times New Roman"/>
                <a:ea typeface="Times New Roman"/>
              </a:rPr>
              <a:t>THE SENATE OF THE UNITED STATES OF AMERICA</a:t>
            </a:r>
            <a:r>
              <a:rPr lang="en-IN" dirty="0">
                <a:solidFill>
                  <a:srgbClr val="545454"/>
                </a:solidFill>
                <a:latin typeface="Times New Roman"/>
                <a:ea typeface="Times New Roman"/>
              </a:rPr>
              <a:t> </a:t>
            </a:r>
            <a:r>
              <a:rPr lang="en-IN" sz="5400" dirty="0">
                <a:latin typeface="Times New Roman"/>
                <a:ea typeface="Times New Roman"/>
              </a:rPr>
              <a:t/>
            </a:r>
            <a:br>
              <a:rPr lang="en-IN" sz="5400" dirty="0">
                <a:latin typeface="Times New Roman"/>
                <a:ea typeface="Times New Roman"/>
              </a:rPr>
            </a:br>
            <a:endParaRPr lang="en-IN" dirty="0"/>
          </a:p>
        </p:txBody>
      </p:sp>
    </p:spTree>
    <p:extLst>
      <p:ext uri="{BB962C8B-B14F-4D97-AF65-F5344CB8AC3E}">
        <p14:creationId xmlns:p14="http://schemas.microsoft.com/office/powerpoint/2010/main" xmlns="" val="1345814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9" y="808264"/>
            <a:ext cx="7596832" cy="5317899"/>
          </a:xfrm>
        </p:spPr>
        <p:txBody>
          <a:bodyPr/>
          <a:lstStyle/>
          <a:p>
            <a:pPr fontAlgn="base">
              <a:spcAft>
                <a:spcPts val="0"/>
              </a:spcAft>
            </a:pPr>
            <a:r>
              <a:rPr lang="en-IN" b="1" dirty="0">
                <a:solidFill>
                  <a:srgbClr val="545454"/>
                </a:solidFill>
                <a:latin typeface="Times New Roman"/>
                <a:ea typeface="Times New Roman"/>
              </a:rPr>
              <a:t>Term of office:</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The term of office for a Senator is six  years. The terms of Senators are staggered so that the terms of approximately one-third of Senators expire every two years. Elections to fill those Senate seats coincide every two years with elections for all members of the House of Representatives and, every four years, with the election of the President. The terms of office for Senators are fixed. Neither house can be dissolved, and the dates for congressional elections are established by law.</a:t>
            </a:r>
            <a:endParaRPr lang="en-IN" sz="3200" dirty="0">
              <a:latin typeface="Times New Roman"/>
              <a:ea typeface="Times New Roman"/>
            </a:endParaRPr>
          </a:p>
          <a:p>
            <a:endParaRPr lang="en-IN" dirty="0"/>
          </a:p>
        </p:txBody>
      </p:sp>
      <p:sp>
        <p:nvSpPr>
          <p:cNvPr id="3" name="Title 2"/>
          <p:cNvSpPr>
            <a:spLocks noGrp="1"/>
          </p:cNvSpPr>
          <p:nvPr>
            <p:ph type="title"/>
          </p:nvPr>
        </p:nvSpPr>
        <p:spPr>
          <a:xfrm flipH="1">
            <a:off x="11484767" y="338328"/>
            <a:ext cx="45719" cy="1252728"/>
          </a:xfrm>
        </p:spPr>
        <p:txBody>
          <a:bodyPr/>
          <a:lstStyle/>
          <a:p>
            <a:endParaRPr lang="en-IN" dirty="0"/>
          </a:p>
        </p:txBody>
      </p:sp>
    </p:spTree>
    <p:extLst>
      <p:ext uri="{BB962C8B-B14F-4D97-AF65-F5344CB8AC3E}">
        <p14:creationId xmlns:p14="http://schemas.microsoft.com/office/powerpoint/2010/main" xmlns="" val="1996941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692696"/>
            <a:ext cx="7408333" cy="5433467"/>
          </a:xfrm>
        </p:spPr>
        <p:txBody>
          <a:bodyPr/>
          <a:lstStyle/>
          <a:p>
            <a:pPr fontAlgn="base">
              <a:spcAft>
                <a:spcPts val="0"/>
              </a:spcAft>
            </a:pPr>
            <a:r>
              <a:rPr lang="en-IN" b="1" dirty="0">
                <a:solidFill>
                  <a:srgbClr val="545454"/>
                </a:solidFill>
                <a:latin typeface="Times New Roman"/>
                <a:ea typeface="Times New Roman"/>
              </a:rPr>
              <a:t>Criteria for eligibility</a:t>
            </a:r>
            <a:r>
              <a:rPr lang="en-IN" dirty="0">
                <a:solidFill>
                  <a:srgbClr val="545454"/>
                </a:solidFill>
                <a:latin typeface="Times New Roman"/>
                <a:ea typeface="Times New Roman"/>
              </a:rPr>
              <a:t>: </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30 years of age citizen of the United States for at least nine years; resident of the State from which he or she was elected.</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Incompatibilities: Holding of any civil office under the authority of the United States</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 </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The Senate, like the House of Representatives, is the sole judge of the election and qualification of its members.</a:t>
            </a:r>
            <a:endParaRPr lang="en-IN" sz="3200" dirty="0">
              <a:latin typeface="Times New Roman"/>
              <a:ea typeface="Times New Roman"/>
            </a:endParaRPr>
          </a:p>
          <a:p>
            <a:endParaRPr lang="en-IN" dirty="0"/>
          </a:p>
        </p:txBody>
      </p:sp>
      <p:sp>
        <p:nvSpPr>
          <p:cNvPr id="3" name="Title 2"/>
          <p:cNvSpPr>
            <a:spLocks noGrp="1"/>
          </p:cNvSpPr>
          <p:nvPr>
            <p:ph type="title"/>
          </p:nvPr>
        </p:nvSpPr>
        <p:spPr>
          <a:xfrm flipH="1">
            <a:off x="11484768" y="338328"/>
            <a:ext cx="72008" cy="1252728"/>
          </a:xfrm>
        </p:spPr>
        <p:txBody>
          <a:bodyPr/>
          <a:lstStyle/>
          <a:p>
            <a:endParaRPr lang="en-IN"/>
          </a:p>
        </p:txBody>
      </p:sp>
    </p:spTree>
    <p:extLst>
      <p:ext uri="{BB962C8B-B14F-4D97-AF65-F5344CB8AC3E}">
        <p14:creationId xmlns:p14="http://schemas.microsoft.com/office/powerpoint/2010/main" xmlns="" val="1247195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1" y="1772816"/>
            <a:ext cx="8496944" cy="4752528"/>
          </a:xfrm>
        </p:spPr>
        <p:txBody>
          <a:bodyPr>
            <a:normAutofit fontScale="85000" lnSpcReduction="20000"/>
          </a:bodyPr>
          <a:lstStyle/>
          <a:p>
            <a:pPr fontAlgn="base">
              <a:spcBef>
                <a:spcPts val="750"/>
              </a:spcBef>
              <a:spcAft>
                <a:spcPts val="750"/>
              </a:spcAft>
            </a:pPr>
            <a:r>
              <a:rPr lang="en-IN" dirty="0">
                <a:solidFill>
                  <a:srgbClr val="545454"/>
                </a:solidFill>
                <a:latin typeface="Times New Roman"/>
                <a:ea typeface="Times New Roman"/>
              </a:rPr>
              <a:t>1) The right to propose legislation</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 </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Senators have the same authority as Representatives to propose legislation, with two exceptions. The Constitution states that all revenue bills must originate in the House of Representatives. The House of Representatives traditionally has insisted </a:t>
            </a:r>
            <a:r>
              <a:rPr lang="en-IN" dirty="0" smtClean="0">
                <a:solidFill>
                  <a:srgbClr val="545454"/>
                </a:solidFill>
                <a:latin typeface="Times New Roman"/>
                <a:ea typeface="Times New Roman"/>
              </a:rPr>
              <a:t>that </a:t>
            </a:r>
            <a:r>
              <a:rPr lang="en-IN" dirty="0">
                <a:solidFill>
                  <a:srgbClr val="545454"/>
                </a:solidFill>
                <a:latin typeface="Times New Roman"/>
                <a:ea typeface="Times New Roman"/>
              </a:rPr>
              <a:t>this constitutional provision also requires that appropriation bills originate in the House.</a:t>
            </a:r>
            <a:endParaRPr lang="en-IN" sz="3200" dirty="0">
              <a:latin typeface="Times New Roman"/>
              <a:ea typeface="Times New Roman"/>
            </a:endParaRPr>
          </a:p>
          <a:p>
            <a:pPr fontAlgn="base">
              <a:spcAft>
                <a:spcPts val="0"/>
              </a:spcAft>
            </a:pPr>
            <a:r>
              <a:rPr lang="en-IN" b="1" i="1" dirty="0">
                <a:solidFill>
                  <a:srgbClr val="545454"/>
                </a:solidFill>
                <a:latin typeface="Times New Roman"/>
                <a:ea typeface="Times New Roman"/>
              </a:rPr>
              <a:t>2) Right of amendment</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 </a:t>
            </a:r>
            <a:endParaRPr lang="en-IN" sz="3200" dirty="0">
              <a:latin typeface="Times New Roman"/>
              <a:ea typeface="Times New Roman"/>
            </a:endParaRPr>
          </a:p>
          <a:p>
            <a:r>
              <a:rPr lang="en-IN" dirty="0">
                <a:solidFill>
                  <a:srgbClr val="545454"/>
                </a:solidFill>
                <a:latin typeface="Calibri"/>
                <a:ea typeface="Calibri"/>
                <a:cs typeface="Times New Roman"/>
              </a:rPr>
              <a:t>Senators may amend all bills, including revenue and appropriation bills. Furthermore, Senators usually may propose amendments in plenary sessions that are unrelated to the subject of the bill that the Senate is considering. This right enables Senators to initiate revenue and appropriation proposals, even though these proposals are presented as amendments to bills that the House o</a:t>
            </a:r>
            <a:r>
              <a:rPr lang="en-IN" dirty="0" smtClean="0">
                <a:solidFill>
                  <a:srgbClr val="545454"/>
                </a:solidFill>
                <a:latin typeface="Calibri"/>
                <a:ea typeface="Calibri"/>
                <a:cs typeface="Times New Roman"/>
              </a:rPr>
              <a:t>f </a:t>
            </a:r>
            <a:r>
              <a:rPr lang="en-IN" dirty="0">
                <a:solidFill>
                  <a:srgbClr val="545454"/>
                </a:solidFill>
                <a:latin typeface="Calibri"/>
                <a:ea typeface="Calibri"/>
                <a:cs typeface="Times New Roman"/>
              </a:rPr>
              <a:t>Representatives already </a:t>
            </a:r>
            <a:endParaRPr lang="en-IN" dirty="0"/>
          </a:p>
        </p:txBody>
      </p:sp>
      <p:sp>
        <p:nvSpPr>
          <p:cNvPr id="3" name="Title 2"/>
          <p:cNvSpPr>
            <a:spLocks noGrp="1"/>
          </p:cNvSpPr>
          <p:nvPr>
            <p:ph type="title"/>
          </p:nvPr>
        </p:nvSpPr>
        <p:spPr/>
        <p:txBody>
          <a:bodyPr/>
          <a:lstStyle/>
          <a:p>
            <a:r>
              <a:rPr lang="en-IN" dirty="0" smtClean="0">
                <a:solidFill>
                  <a:srgbClr val="545454"/>
                </a:solidFill>
                <a:latin typeface="Calibri"/>
                <a:ea typeface="Calibri"/>
                <a:cs typeface="Times New Roman"/>
              </a:rPr>
              <a:t> </a:t>
            </a:r>
            <a:r>
              <a:rPr lang="en-IN" dirty="0">
                <a:solidFill>
                  <a:srgbClr val="545454"/>
                </a:solidFill>
                <a:latin typeface="Calibri"/>
                <a:ea typeface="Calibri"/>
                <a:cs typeface="Times New Roman"/>
              </a:rPr>
              <a:t>LEGISLATIVE POWER</a:t>
            </a:r>
            <a:endParaRPr lang="en-IN" dirty="0"/>
          </a:p>
        </p:txBody>
      </p:sp>
    </p:spTree>
    <p:extLst>
      <p:ext uri="{BB962C8B-B14F-4D97-AF65-F5344CB8AC3E}">
        <p14:creationId xmlns:p14="http://schemas.microsoft.com/office/powerpoint/2010/main" xmlns="" val="3936480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1124744"/>
            <a:ext cx="8352928" cy="5472608"/>
          </a:xfrm>
        </p:spPr>
        <p:txBody>
          <a:bodyPr>
            <a:normAutofit fontScale="85000" lnSpcReduction="20000"/>
          </a:bodyPr>
          <a:lstStyle/>
          <a:p>
            <a:pPr fontAlgn="base">
              <a:spcAft>
                <a:spcPts val="0"/>
              </a:spcAft>
            </a:pPr>
            <a:r>
              <a:rPr lang="en-IN" b="1" i="1" dirty="0" smtClean="0">
                <a:solidFill>
                  <a:srgbClr val="545454"/>
                </a:solidFill>
                <a:latin typeface="Times New Roman"/>
                <a:ea typeface="Times New Roman"/>
              </a:rPr>
              <a:t>1</a:t>
            </a:r>
            <a:r>
              <a:rPr lang="en-IN" b="1" i="1" dirty="0">
                <a:solidFill>
                  <a:srgbClr val="545454"/>
                </a:solidFill>
                <a:latin typeface="Times New Roman"/>
                <a:ea typeface="Times New Roman"/>
              </a:rPr>
              <a:t>) Impeachment</a:t>
            </a:r>
            <a:r>
              <a:rPr lang="en-IN" dirty="0">
                <a:solidFill>
                  <a:srgbClr val="545454"/>
                </a:solidFill>
                <a:latin typeface="Times New Roman"/>
                <a:ea typeface="Times New Roman"/>
              </a:rPr>
              <a:t> </a:t>
            </a:r>
            <a:r>
              <a:rPr lang="en-IN" dirty="0" smtClean="0">
                <a:solidFill>
                  <a:srgbClr val="545454"/>
                </a:solidFill>
                <a:latin typeface="Times New Roman"/>
                <a:ea typeface="Times New Roman"/>
              </a:rPr>
              <a:t>:</a:t>
            </a:r>
            <a:r>
              <a:rPr lang="en-IN" dirty="0">
                <a:solidFill>
                  <a:srgbClr val="545454"/>
                </a:solidFill>
                <a:latin typeface="Times New Roman"/>
                <a:ea typeface="Times New Roman"/>
              </a:rPr>
              <a:t> </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 The Senate tries all cases in which the House of Representatives has impeached an official of the Federal Government for the purpose of removing that official from office.</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To convict an impeached official requires the vote of two-thirds of the Senators present and voting.</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When the President has been impeached, the Chiefs Justice of the United States presides over the trial in the Senate.</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 </a:t>
            </a:r>
            <a:endParaRPr lang="en-IN" sz="3200" dirty="0">
              <a:latin typeface="Times New Roman"/>
              <a:ea typeface="Times New Roman"/>
            </a:endParaRPr>
          </a:p>
          <a:p>
            <a:pPr fontAlgn="base">
              <a:spcAft>
                <a:spcPts val="0"/>
              </a:spcAft>
            </a:pPr>
            <a:r>
              <a:rPr lang="en-IN" b="1" i="1" dirty="0">
                <a:solidFill>
                  <a:srgbClr val="545454"/>
                </a:solidFill>
                <a:latin typeface="Times New Roman"/>
                <a:ea typeface="Times New Roman"/>
              </a:rPr>
              <a:t>2)</a:t>
            </a:r>
            <a:r>
              <a:rPr lang="en-IN" dirty="0">
                <a:solidFill>
                  <a:srgbClr val="545454"/>
                </a:solidFill>
                <a:latin typeface="Times New Roman"/>
                <a:ea typeface="Times New Roman"/>
              </a:rPr>
              <a:t> </a:t>
            </a:r>
            <a:r>
              <a:rPr lang="en-IN" b="1" i="1" dirty="0">
                <a:solidFill>
                  <a:srgbClr val="545454"/>
                </a:solidFill>
                <a:latin typeface="Times New Roman"/>
                <a:ea typeface="Times New Roman"/>
              </a:rPr>
              <a:t>International treaties</a:t>
            </a:r>
            <a:r>
              <a:rPr lang="en-IN" dirty="0">
                <a:solidFill>
                  <a:srgbClr val="545454"/>
                </a:solidFill>
                <a:latin typeface="Times New Roman"/>
                <a:ea typeface="Times New Roman"/>
              </a:rPr>
              <a:t>:</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The Senate has the exclusive constitutional power, by a two-thirds majority of the Senators present and voting, to authorize the President to ratify a treaty that has been </a:t>
            </a:r>
            <a:r>
              <a:rPr lang="en-IN" dirty="0" smtClean="0">
                <a:solidFill>
                  <a:srgbClr val="545454"/>
                </a:solidFill>
                <a:latin typeface="Times New Roman"/>
                <a:ea typeface="Times New Roman"/>
              </a:rPr>
              <a:t>negotiated </a:t>
            </a:r>
            <a:r>
              <a:rPr lang="en-IN" dirty="0">
                <a:solidFill>
                  <a:srgbClr val="545454"/>
                </a:solidFill>
                <a:latin typeface="Times New Roman"/>
                <a:ea typeface="Times New Roman"/>
              </a:rPr>
              <a:t>on behalf of the United States. If legislation is required to implement a treaty that the President has ratified after receiving the advice and consent of the Senate, both houses of Congress must approve that legislation</a:t>
            </a:r>
            <a:endParaRPr lang="en-IN" sz="3200" dirty="0">
              <a:latin typeface="Times New Roman"/>
              <a:ea typeface="Times New Roman"/>
            </a:endParaRPr>
          </a:p>
          <a:p>
            <a:endParaRPr lang="en-IN" dirty="0"/>
          </a:p>
        </p:txBody>
      </p:sp>
      <p:sp>
        <p:nvSpPr>
          <p:cNvPr id="3" name="Title 2"/>
          <p:cNvSpPr>
            <a:spLocks noGrp="1"/>
          </p:cNvSpPr>
          <p:nvPr>
            <p:ph type="title"/>
          </p:nvPr>
        </p:nvSpPr>
        <p:spPr/>
        <p:txBody>
          <a:bodyPr>
            <a:normAutofit/>
          </a:bodyPr>
          <a:lstStyle/>
          <a:p>
            <a:pPr marL="274320" lvl="0" indent="-274320" fontAlgn="base">
              <a:spcBef>
                <a:spcPct val="20000"/>
              </a:spcBef>
            </a:pPr>
            <a:r>
              <a:rPr lang="en-IN" sz="3200" b="1" i="1" dirty="0" smtClean="0">
                <a:solidFill>
                  <a:srgbClr val="545454"/>
                </a:solidFill>
                <a:latin typeface="Times New Roman"/>
                <a:ea typeface="Times New Roman"/>
                <a:cs typeface="+mn-cs"/>
              </a:rPr>
              <a:t> </a:t>
            </a:r>
            <a:r>
              <a:rPr lang="en-IN" sz="3200" b="1" i="1" dirty="0">
                <a:solidFill>
                  <a:srgbClr val="545454"/>
                </a:solidFill>
                <a:latin typeface="Times New Roman"/>
                <a:ea typeface="Times New Roman"/>
                <a:cs typeface="+mn-cs"/>
              </a:rPr>
              <a:t>SUPERVISORY POWERS</a:t>
            </a:r>
            <a:r>
              <a:rPr lang="en-IN" sz="3200" dirty="0">
                <a:solidFill>
                  <a:srgbClr val="073E87"/>
                </a:solidFill>
                <a:latin typeface="Times New Roman"/>
                <a:ea typeface="Times New Roman"/>
                <a:cs typeface="+mn-cs"/>
              </a:rPr>
              <a:t/>
            </a:r>
            <a:br>
              <a:rPr lang="en-IN" sz="3200" dirty="0">
                <a:solidFill>
                  <a:srgbClr val="073E87"/>
                </a:solidFill>
                <a:latin typeface="Times New Roman"/>
                <a:ea typeface="Times New Roman"/>
                <a:cs typeface="+mn-cs"/>
              </a:rPr>
            </a:br>
            <a:endParaRPr lang="en-IN" sz="3200" dirty="0"/>
          </a:p>
        </p:txBody>
      </p:sp>
    </p:spTree>
    <p:extLst>
      <p:ext uri="{BB962C8B-B14F-4D97-AF65-F5344CB8AC3E}">
        <p14:creationId xmlns:p14="http://schemas.microsoft.com/office/powerpoint/2010/main" xmlns="" val="3612987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1268760"/>
            <a:ext cx="8352928" cy="4857403"/>
          </a:xfrm>
        </p:spPr>
        <p:txBody>
          <a:bodyPr>
            <a:normAutofit fontScale="92500" lnSpcReduction="20000"/>
          </a:bodyPr>
          <a:lstStyle/>
          <a:p>
            <a:pPr fontAlgn="base">
              <a:spcAft>
                <a:spcPts val="0"/>
              </a:spcAft>
            </a:pPr>
            <a:r>
              <a:rPr lang="en-IN" b="1" i="1" dirty="0">
                <a:solidFill>
                  <a:srgbClr val="545454"/>
                </a:solidFill>
                <a:latin typeface="Times New Roman"/>
                <a:ea typeface="Times New Roman"/>
              </a:rPr>
              <a:t>3)</a:t>
            </a:r>
            <a:r>
              <a:rPr lang="en-IN" dirty="0">
                <a:solidFill>
                  <a:srgbClr val="545454"/>
                </a:solidFill>
                <a:latin typeface="Times New Roman"/>
                <a:ea typeface="Times New Roman"/>
              </a:rPr>
              <a:t>  </a:t>
            </a:r>
            <a:r>
              <a:rPr lang="en-IN" b="1" i="1" dirty="0">
                <a:solidFill>
                  <a:srgbClr val="545454"/>
                </a:solidFill>
                <a:latin typeface="Times New Roman"/>
                <a:ea typeface="Times New Roman"/>
              </a:rPr>
              <a:t>Nominations</a:t>
            </a:r>
            <a:r>
              <a:rPr lang="en-IN" dirty="0">
                <a:solidFill>
                  <a:srgbClr val="545454"/>
                </a:solidFill>
                <a:latin typeface="Times New Roman"/>
                <a:ea typeface="Times New Roman"/>
              </a:rPr>
              <a:t>:</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The Senate also has the exclusive constitutional power to confirm, by simple majority vote, the nomination of persons whom the President has nominated to high executive and judicial positions, including cabinet secretaries, ambassadors, and federal judges. The House of Representatives is not involved in the confirmation of nominations.</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 </a:t>
            </a:r>
            <a:endParaRPr lang="en-IN" sz="3200" dirty="0">
              <a:latin typeface="Times New Roman"/>
              <a:ea typeface="Times New Roman"/>
            </a:endParaRPr>
          </a:p>
          <a:p>
            <a:pPr fontAlgn="base">
              <a:spcAft>
                <a:spcPts val="0"/>
              </a:spcAft>
            </a:pPr>
            <a:r>
              <a:rPr lang="en-IN" b="1" i="1" dirty="0">
                <a:solidFill>
                  <a:srgbClr val="545454"/>
                </a:solidFill>
                <a:latin typeface="Times New Roman"/>
                <a:ea typeface="Times New Roman"/>
              </a:rPr>
              <a:t>4)</a:t>
            </a:r>
            <a:r>
              <a:rPr lang="en-IN" dirty="0">
                <a:solidFill>
                  <a:srgbClr val="545454"/>
                </a:solidFill>
                <a:latin typeface="Times New Roman"/>
                <a:ea typeface="Times New Roman"/>
              </a:rPr>
              <a:t>  </a:t>
            </a:r>
            <a:r>
              <a:rPr lang="en-IN" b="1" i="1" dirty="0">
                <a:solidFill>
                  <a:srgbClr val="545454"/>
                </a:solidFill>
                <a:latin typeface="Times New Roman"/>
                <a:ea typeface="Times New Roman"/>
              </a:rPr>
              <a:t>Investigations</a:t>
            </a:r>
            <a:r>
              <a:rPr lang="en-IN" dirty="0">
                <a:solidFill>
                  <a:srgbClr val="545454"/>
                </a:solidFill>
                <a:latin typeface="Times New Roman"/>
                <a:ea typeface="Times New Roman"/>
              </a:rPr>
              <a:t>:</a:t>
            </a:r>
            <a:endParaRPr lang="en-IN" sz="3200" dirty="0">
              <a:latin typeface="Times New Roman"/>
              <a:ea typeface="Times New Roman"/>
            </a:endParaRPr>
          </a:p>
          <a:p>
            <a:r>
              <a:rPr lang="en-IN" dirty="0">
                <a:solidFill>
                  <a:srgbClr val="545454"/>
                </a:solidFill>
                <a:latin typeface="Calibri"/>
                <a:ea typeface="Calibri"/>
                <a:cs typeface="Times New Roman"/>
              </a:rPr>
              <a:t>The Senate, like the House of Representatives, may establish special investigative committees. In addition, the standing committees of the Senate are authorized to conduct investigations of matters within their respective jurisdictions. Standing and special investigative committees have the authority to issue subpoenas that require a person to appear before the committee and, if necessary, to produce documents</a:t>
            </a:r>
            <a:endParaRPr lang="en-IN" dirty="0"/>
          </a:p>
        </p:txBody>
      </p:sp>
      <p:sp>
        <p:nvSpPr>
          <p:cNvPr id="3" name="Title 2"/>
          <p:cNvSpPr>
            <a:spLocks noGrp="1"/>
          </p:cNvSpPr>
          <p:nvPr>
            <p:ph type="title"/>
          </p:nvPr>
        </p:nvSpPr>
        <p:spPr>
          <a:xfrm>
            <a:off x="11124728" y="338328"/>
            <a:ext cx="288032" cy="1252728"/>
          </a:xfrm>
        </p:spPr>
        <p:txBody>
          <a:bodyPr/>
          <a:lstStyle/>
          <a:p>
            <a:endParaRPr lang="en-IN" dirty="0"/>
          </a:p>
        </p:txBody>
      </p:sp>
    </p:spTree>
    <p:extLst>
      <p:ext uri="{BB962C8B-B14F-4D97-AF65-F5344CB8AC3E}">
        <p14:creationId xmlns:p14="http://schemas.microsoft.com/office/powerpoint/2010/main" xmlns="" val="3278358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1988840"/>
            <a:ext cx="8280920" cy="4248472"/>
          </a:xfrm>
        </p:spPr>
        <p:txBody>
          <a:bodyPr/>
          <a:lstStyle/>
          <a:p>
            <a:pPr fontAlgn="base">
              <a:spcAft>
                <a:spcPts val="0"/>
              </a:spcAft>
            </a:pPr>
            <a:r>
              <a:rPr lang="en-IN" i="1" dirty="0">
                <a:solidFill>
                  <a:srgbClr val="545454"/>
                </a:solidFill>
                <a:latin typeface="Times New Roman"/>
                <a:ea typeface="Times New Roman"/>
              </a:rPr>
              <a:t>A - CONSTITUTIONAL </a:t>
            </a:r>
            <a:r>
              <a:rPr lang="en-IN" i="1" dirty="0" smtClean="0">
                <a:solidFill>
                  <a:srgbClr val="545454"/>
                </a:solidFill>
                <a:latin typeface="Times New Roman"/>
                <a:ea typeface="Times New Roman"/>
              </a:rPr>
              <a:t>AMENDMENTS</a:t>
            </a:r>
            <a:r>
              <a:rPr lang="en-IN" dirty="0">
                <a:solidFill>
                  <a:srgbClr val="545454"/>
                </a:solidFill>
                <a:latin typeface="Times New Roman"/>
                <a:ea typeface="Times New Roman"/>
              </a:rPr>
              <a:t> </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A constitutional amendment may be proposed by a two-thirds vote of each house of Congress, or the legislatures of two-thirds of the States may call for a convention to propose constitutional amendments.</a:t>
            </a:r>
            <a:endParaRPr lang="en-IN" sz="3200" dirty="0">
              <a:latin typeface="Times New Roman"/>
              <a:ea typeface="Times New Roman"/>
            </a:endParaRPr>
          </a:p>
          <a:p>
            <a:pPr fontAlgn="base">
              <a:spcBef>
                <a:spcPts val="750"/>
              </a:spcBef>
              <a:spcAft>
                <a:spcPts val="750"/>
              </a:spcAft>
            </a:pPr>
            <a:r>
              <a:rPr lang="en-IN" dirty="0">
                <a:solidFill>
                  <a:srgbClr val="545454"/>
                </a:solidFill>
                <a:latin typeface="Times New Roman"/>
                <a:ea typeface="Times New Roman"/>
              </a:rPr>
              <a:t>To become part of the Constitution, an amendment that has been proposed must be ratified by the legislatures or special conventions in three-fourths of the States.</a:t>
            </a:r>
            <a:endParaRPr lang="en-IN" sz="3200" dirty="0">
              <a:latin typeface="Times New Roman"/>
              <a:ea typeface="Times New Roman"/>
            </a:endParaRPr>
          </a:p>
          <a:p>
            <a:endParaRPr lang="en-IN" dirty="0"/>
          </a:p>
        </p:txBody>
      </p:sp>
      <p:sp>
        <p:nvSpPr>
          <p:cNvPr id="3" name="Title 2"/>
          <p:cNvSpPr>
            <a:spLocks noGrp="1"/>
          </p:cNvSpPr>
          <p:nvPr>
            <p:ph type="title"/>
          </p:nvPr>
        </p:nvSpPr>
        <p:spPr/>
        <p:txBody>
          <a:bodyPr/>
          <a:lstStyle/>
          <a:p>
            <a:r>
              <a:rPr lang="en-IN" dirty="0">
                <a:solidFill>
                  <a:srgbClr val="545454"/>
                </a:solidFill>
                <a:latin typeface="Calibri"/>
                <a:ea typeface="Calibri"/>
                <a:cs typeface="Times New Roman"/>
              </a:rPr>
              <a:t>SPECIAL MEASURES</a:t>
            </a:r>
            <a:endParaRPr lang="en-IN" dirty="0"/>
          </a:p>
        </p:txBody>
      </p:sp>
    </p:spTree>
    <p:extLst>
      <p:ext uri="{BB962C8B-B14F-4D97-AF65-F5344CB8AC3E}">
        <p14:creationId xmlns:p14="http://schemas.microsoft.com/office/powerpoint/2010/main" xmlns="" val="18926626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76</TotalTime>
  <Words>529</Words>
  <Application>Microsoft Office PowerPoint</Application>
  <PresentationFormat>On-screen Show (4:3)</PresentationFormat>
  <Paragraphs>70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Waveform</vt:lpstr>
      <vt:lpstr>LEGISLATURE OF AMERICA</vt:lpstr>
      <vt:lpstr>Slide 2</vt:lpstr>
      <vt:lpstr> THE SENATE OF THE UNITED STATES OF AMERICA  </vt:lpstr>
      <vt:lpstr>Slide 4</vt:lpstr>
      <vt:lpstr>Slide 5</vt:lpstr>
      <vt:lpstr> LEGISLATIVE POWER</vt:lpstr>
      <vt:lpstr> SUPERVISORY POWERS </vt:lpstr>
      <vt:lpstr>Slide 8</vt:lpstr>
      <vt:lpstr>SPECIAL MEASURES</vt:lpstr>
      <vt:lpstr>Slide 10</vt:lpstr>
      <vt:lpstr>Slide 11</vt:lpstr>
      <vt:lpstr>House of Representatives</vt:lpstr>
      <vt:lpstr>Powers and functions</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Windows User</cp:lastModifiedBy>
  <cp:revision>10</cp:revision>
  <dcterms:created xsi:type="dcterms:W3CDTF">2020-08-22T08:04:45Z</dcterms:created>
  <dcterms:modified xsi:type="dcterms:W3CDTF">2021-11-18T12:30:31Z</dcterms:modified>
</cp:coreProperties>
</file>